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7.jpg"/><Relationship Id="rId3" Type="http://schemas.openxmlformats.org/officeDocument/2006/relationships/image" Target="../media/image48.jpg"/><Relationship Id="rId4" Type="http://schemas.openxmlformats.org/officeDocument/2006/relationships/image" Target="../media/image49.png"/><Relationship Id="rId5" Type="http://schemas.openxmlformats.org/officeDocument/2006/relationships/image" Target="../media/image50.jpg"/><Relationship Id="rId6" Type="http://schemas.openxmlformats.org/officeDocument/2006/relationships/image" Target="../media/image51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2.jpg"/><Relationship Id="rId3" Type="http://schemas.openxmlformats.org/officeDocument/2006/relationships/image" Target="../media/image53.jpg"/><Relationship Id="rId4" Type="http://schemas.openxmlformats.org/officeDocument/2006/relationships/image" Target="../media/image54.png"/><Relationship Id="rId5" Type="http://schemas.openxmlformats.org/officeDocument/2006/relationships/image" Target="../media/image55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6.jpg"/><Relationship Id="rId3" Type="http://schemas.openxmlformats.org/officeDocument/2006/relationships/image" Target="../media/image57.jpg"/><Relationship Id="rId4" Type="http://schemas.openxmlformats.org/officeDocument/2006/relationships/image" Target="../media/image58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9.png"/><Relationship Id="rId3" Type="http://schemas.openxmlformats.org/officeDocument/2006/relationships/image" Target="../media/image60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1.jpg"/><Relationship Id="rId3" Type="http://schemas.openxmlformats.org/officeDocument/2006/relationships/image" Target="../media/image6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Relationship Id="rId3" Type="http://schemas.openxmlformats.org/officeDocument/2006/relationships/image" Target="../media/image9.jpg"/><Relationship Id="rId4" Type="http://schemas.openxmlformats.org/officeDocument/2006/relationships/image" Target="../media/image10.jpg"/><Relationship Id="rId5" Type="http://schemas.openxmlformats.org/officeDocument/2006/relationships/image" Target="../media/image11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jpg"/><Relationship Id="rId6" Type="http://schemas.openxmlformats.org/officeDocument/2006/relationships/image" Target="../media/image20.jpg"/><Relationship Id="rId7" Type="http://schemas.openxmlformats.org/officeDocument/2006/relationships/image" Target="../media/image21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Relationship Id="rId7" Type="http://schemas.openxmlformats.org/officeDocument/2006/relationships/image" Target="../media/image27.png"/><Relationship Id="rId8" Type="http://schemas.openxmlformats.org/officeDocument/2006/relationships/image" Target="../media/image28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png"/><Relationship Id="rId3" Type="http://schemas.openxmlformats.org/officeDocument/2006/relationships/image" Target="../media/image30.jpg"/><Relationship Id="rId4" Type="http://schemas.openxmlformats.org/officeDocument/2006/relationships/image" Target="../media/image31.png"/><Relationship Id="rId5" Type="http://schemas.openxmlformats.org/officeDocument/2006/relationships/image" Target="../media/image32.jpg"/><Relationship Id="rId6" Type="http://schemas.openxmlformats.org/officeDocument/2006/relationships/image" Target="../media/image33.jpg"/><Relationship Id="rId7" Type="http://schemas.openxmlformats.org/officeDocument/2006/relationships/image" Target="../media/image34.png"/><Relationship Id="rId8" Type="http://schemas.openxmlformats.org/officeDocument/2006/relationships/image" Target="../media/image35.png"/><Relationship Id="rId9" Type="http://schemas.openxmlformats.org/officeDocument/2006/relationships/image" Target="../media/image36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png"/><Relationship Id="rId3" Type="http://schemas.openxmlformats.org/officeDocument/2006/relationships/image" Target="../media/image38.jpg"/><Relationship Id="rId4" Type="http://schemas.openxmlformats.org/officeDocument/2006/relationships/image" Target="../media/image39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0.jpg"/><Relationship Id="rId3" Type="http://schemas.openxmlformats.org/officeDocument/2006/relationships/image" Target="../media/image41.jpg"/><Relationship Id="rId4" Type="http://schemas.openxmlformats.org/officeDocument/2006/relationships/image" Target="../media/image42.png"/><Relationship Id="rId5" Type="http://schemas.openxmlformats.org/officeDocument/2006/relationships/image" Target="../media/image43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4.png"/><Relationship Id="rId3" Type="http://schemas.openxmlformats.org/officeDocument/2006/relationships/image" Target="../media/image45.jpg"/><Relationship Id="rId4" Type="http://schemas.openxmlformats.org/officeDocument/2006/relationships/image" Target="../media/image4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527304"/>
            <a:ext cx="6599555" cy="1247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Pow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0">
                <a:latin typeface="Times New Roman"/>
                <a:cs typeface="Times New Roman"/>
              </a:rPr>
              <a:t>(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12700" marR="12700">
              <a:lnSpc>
                <a:spcPts val="2080"/>
              </a:lnSpc>
              <a:spcBef>
                <a:spcPts val="160"/>
              </a:spcBef>
            </a:pP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will now 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mine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pow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in a sli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</a:t>
            </a:r>
            <a:r>
              <a:rPr dirty="0" smtClean="0" sz="1200" spc="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fo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will introdu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two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dditional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r: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and  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 such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 19.1, 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power deliv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to a lo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 is de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ined </a:t>
            </a:r>
            <a:r>
              <a:rPr dirty="0" smtClean="0" sz="1200" spc="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odu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of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the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ppli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volt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sulting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nt; that is,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8319" y="3959986"/>
            <a:ext cx="504507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Substitu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bove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q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 for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 i into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 will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sult in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8319" y="4591115"/>
            <a:ext cx="6600190" cy="11569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44200"/>
              </a:lnSpc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now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</a:t>
            </a:r>
            <a:r>
              <a:rPr dirty="0" smtClean="0" sz="1200" spc="5">
                <a:latin typeface="Times New Roman"/>
                <a:cs typeface="Times New Roman"/>
              </a:rPr>
              <a:t>b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of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nomet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ic 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ntiti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 the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ollowing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 f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 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will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sult:</a:t>
            </a:r>
            <a:r>
              <a:rPr dirty="0" smtClean="0" sz="1200" spc="0">
                <a:latin typeface="Times New Roman"/>
                <a:cs typeface="Times New Roman"/>
              </a:rPr>
              <a:t> wh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re V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ms valu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29"/>
              </a:spcBef>
            </a:pPr>
            <a:endParaRPr sz="700"/>
          </a:p>
          <a:p>
            <a:pPr marL="12065"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Equ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bove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to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8319" y="6253860"/>
            <a:ext cx="153797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RESISTIVE CIR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UIT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8319" y="7154986"/>
            <a:ext cx="4954270" cy="13258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43300"/>
              </a:lnSpc>
            </a:pP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h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VI is 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av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age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dc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m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and 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Times New Roman"/>
                <a:cs typeface="Times New Roman"/>
              </a:rPr>
              <a:t>VI</a:t>
            </a:r>
            <a:r>
              <a:rPr dirty="0" smtClean="0" sz="1200" spc="-10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os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2qt is a 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gative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osi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ave</a:t>
            </a:r>
            <a:r>
              <a:rPr dirty="0" smtClean="0" sz="1200" spc="0" b="1">
                <a:latin typeface="Times New Roman"/>
                <a:cs typeface="Times New Roman"/>
              </a:rPr>
              <a:t> 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ither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put </a:t>
            </a:r>
            <a:r>
              <a:rPr dirty="0" smtClean="0" sz="1200" spc="-15" b="1">
                <a:latin typeface="Times New Roman"/>
                <a:cs typeface="Times New Roman"/>
              </a:rPr>
              <a:t>q</a:t>
            </a:r>
            <a:r>
              <a:rPr dirty="0" smtClean="0" sz="1200" spc="0" b="1">
                <a:latin typeface="Times New Roman"/>
                <a:cs typeface="Times New Roman"/>
              </a:rPr>
              <a:t>uanti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y</a:t>
            </a:r>
            <a:r>
              <a:rPr dirty="0" smtClean="0" sz="1200" spc="-1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( v or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i) and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ak val</a:t>
            </a:r>
            <a:r>
              <a:rPr dirty="0" smtClean="0" sz="1200" spc="-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 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VI.</a:t>
            </a:r>
            <a:endParaRPr sz="1200">
              <a:latin typeface="Times New Roman"/>
              <a:cs typeface="Times New Roman"/>
            </a:endParaRPr>
          </a:p>
          <a:p>
            <a:pPr marL="12700" marR="2933065">
              <a:lnSpc>
                <a:spcPct val="143300"/>
              </a:lnSpc>
              <a:spcBef>
                <a:spcPts val="10"/>
              </a:spcBef>
            </a:pPr>
            <a:r>
              <a:rPr dirty="0" smtClean="0" sz="1200" b="1">
                <a:latin typeface="Times New Roman"/>
                <a:cs typeface="Times New Roman"/>
              </a:rPr>
              <a:t>T1 = 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iod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10" b="1"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latin typeface="Times New Roman"/>
                <a:cs typeface="Times New Roman"/>
              </a:rPr>
              <a:t>ut q</a:t>
            </a:r>
            <a:r>
              <a:rPr dirty="0" smtClean="0" sz="1200" spc="-10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anti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ies</a:t>
            </a:r>
            <a:r>
              <a:rPr dirty="0" smtClean="0" sz="1200" spc="0" b="1">
                <a:latin typeface="Times New Roman"/>
                <a:cs typeface="Times New Roman"/>
              </a:rPr>
              <a:t> T2 = 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iod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po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ve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pR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5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1200" b="1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al </a:t>
            </a:r>
            <a:r>
              <a:rPr dirty="0" smtClean="0" sz="1200" spc="5" b="1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dirty="0" smtClean="0" sz="1200" spc="5" b="1">
                <a:solidFill>
                  <a:srgbClr val="FF0000"/>
                </a:solidFill>
                <a:latin typeface="Times New Roman"/>
                <a:cs typeface="Times New Roman"/>
              </a:rPr>
              <a:t>w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liv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d 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o a 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sistor</a:t>
            </a:r>
            <a:r>
              <a:rPr dirty="0" smtClean="0" sz="1200" spc="-1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solidFill>
                  <a:srgbClr val="FF0000"/>
                </a:solidFill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ill </a:t>
            </a:r>
            <a:r>
              <a:rPr dirty="0" smtClean="0" sz="1200" spc="5" b="1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dissi</a:t>
            </a:r>
            <a:r>
              <a:rPr dirty="0" smtClean="0" sz="1200" spc="5" b="1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d in</a:t>
            </a:r>
            <a:r>
              <a:rPr dirty="0" smtClean="0" sz="1200" spc="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he</a:t>
            </a:r>
            <a:r>
              <a:rPr dirty="0" smtClean="0" sz="1200" spc="-2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dirty="0" smtClean="0" sz="1200" spc="-2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of</a:t>
            </a:r>
            <a:r>
              <a:rPr dirty="0" smtClean="0" sz="1200" spc="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70448" y="7234173"/>
            <a:ext cx="162052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ith </a:t>
            </a:r>
            <a:r>
              <a:rPr dirty="0" smtClean="0" sz="1200" spc="-15" b="1">
                <a:latin typeface="Times New Roman"/>
                <a:cs typeface="Times New Roman"/>
              </a:rPr>
              <a:t>t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ice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qu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8319" y="8814816"/>
            <a:ext cx="1663064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av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age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(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eal) po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40384" y="1854707"/>
            <a:ext cx="962025" cy="390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540384" y="3180588"/>
            <a:ext cx="2133600" cy="7048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2673985" y="2342388"/>
            <a:ext cx="2543175" cy="15430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40384" y="4235958"/>
            <a:ext cx="2501391" cy="3543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40384" y="5828461"/>
            <a:ext cx="3848100" cy="3479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540384" y="6527292"/>
            <a:ext cx="3241040" cy="6268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2216150" y="8557514"/>
            <a:ext cx="2988310" cy="40886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0384" y="541019"/>
            <a:ext cx="2628900" cy="24758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40384" y="3104514"/>
            <a:ext cx="3400425" cy="35051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40384" y="6697980"/>
            <a:ext cx="3199891" cy="18961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740784" y="8049894"/>
            <a:ext cx="2628900" cy="5429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40384" y="8689949"/>
            <a:ext cx="2638552" cy="6273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530352"/>
            <a:ext cx="238315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 b="1"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latin typeface="Times New Roman"/>
                <a:cs typeface="Times New Roman"/>
              </a:rPr>
              <a:t>OWER</a:t>
            </a:r>
            <a:r>
              <a:rPr dirty="0" smtClean="0" sz="1200" spc="5" b="1">
                <a:latin typeface="Times New Roman"/>
                <a:cs typeface="Times New Roman"/>
              </a:rPr>
              <a:t>-</a:t>
            </a:r>
            <a:r>
              <a:rPr dirty="0" smtClean="0" sz="1200" spc="-15" b="1">
                <a:latin typeface="Times New Roman"/>
                <a:cs typeface="Times New Roman"/>
              </a:rPr>
              <a:t>F</a:t>
            </a:r>
            <a:r>
              <a:rPr dirty="0" smtClean="0" sz="1200" spc="5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CTOR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ORRECTION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8319" y="2668305"/>
            <a:ext cx="6612890" cy="8013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43800"/>
              </a:lnSpc>
            </a:pPr>
            <a:r>
              <a:rPr dirty="0" smtClean="0" sz="1200" b="1">
                <a:latin typeface="Times New Roman"/>
                <a:cs typeface="Times New Roman"/>
              </a:rPr>
              <a:t>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ss 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odu</a:t>
            </a:r>
            <a:r>
              <a:rPr dirty="0" smtClean="0" sz="1200" spc="-20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tive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10" b="1">
                <a:latin typeface="Times New Roman"/>
                <a:cs typeface="Times New Roman"/>
              </a:rPr>
              <a:t>l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nts </a:t>
            </a:r>
            <a:r>
              <a:rPr dirty="0" smtClean="0" sz="1200" spc="-10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b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 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po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tor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loser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o unity is called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po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tor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tion.  Si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10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t loads</a:t>
            </a:r>
            <a:r>
              <a:rPr dirty="0" smtClean="0" sz="1200" spc="1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du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tiv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,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ss 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ally 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volves int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odu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 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l</a:t>
            </a:r>
            <a:r>
              <a:rPr dirty="0" smtClean="0" sz="1200" spc="-1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nts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ith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apa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itive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r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al chara</a:t>
            </a:r>
            <a:r>
              <a:rPr dirty="0" smtClean="0" sz="1200" spc="-10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istics havi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 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sole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pose </a:t>
            </a:r>
            <a:r>
              <a:rPr dirty="0" smtClean="0" sz="1200" spc="-5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1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ovi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</a:t>
            </a:r>
            <a:r>
              <a:rPr dirty="0" smtClean="0" sz="1200" spc="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 po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to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0384" y="803275"/>
            <a:ext cx="2171700" cy="18573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40384" y="3546475"/>
            <a:ext cx="4168775" cy="13980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40384" y="5032247"/>
            <a:ext cx="3493642" cy="1022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40384" y="6149340"/>
            <a:ext cx="3698240" cy="316510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0384" y="541019"/>
            <a:ext cx="4029075" cy="60001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578984" y="4826634"/>
            <a:ext cx="2238374" cy="17049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40384" y="6629400"/>
            <a:ext cx="5953125" cy="1704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0384" y="541019"/>
            <a:ext cx="3886200" cy="35140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40384" y="4152900"/>
            <a:ext cx="6265925" cy="42227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0384" y="541019"/>
            <a:ext cx="3638550" cy="41998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178934" y="3416934"/>
            <a:ext cx="2257425" cy="1333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2315270"/>
            <a:ext cx="6668134" cy="546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3714750">
              <a:lnSpc>
                <a:spcPct val="143300"/>
              </a:lnSpc>
            </a:pPr>
            <a:r>
              <a:rPr dirty="0" smtClean="0" sz="1200" spc="-15" b="1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dirty="0" smtClean="0" sz="1200" spc="5" b="1">
                <a:solidFill>
                  <a:srgbClr val="FF0000"/>
                </a:solidFill>
                <a:latin typeface="Times New Roman"/>
                <a:cs typeface="Times New Roman"/>
              </a:rPr>
              <a:t>w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dirty="0" smtClean="0" sz="1200" spc="5" b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sus t</a:t>
            </a:r>
            <a:r>
              <a:rPr dirty="0" smtClean="0" sz="1200" spc="10" b="1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-20" b="1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or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1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pu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ly r</a:t>
            </a:r>
            <a:r>
              <a:rPr dirty="0" smtClean="0" sz="1200" spc="-10" b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sistive</a:t>
            </a:r>
            <a:r>
              <a:rPr dirty="0" smtClean="0" sz="1200" spc="-1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loa</a:t>
            </a:r>
            <a:r>
              <a:rPr dirty="0" smtClean="0" sz="1200" spc="5" b="1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 The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gy dissi</a:t>
            </a:r>
            <a:r>
              <a:rPr dirty="0" smtClean="0" sz="1200" spc="5" b="1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d </a:t>
            </a:r>
            <a:r>
              <a:rPr dirty="0" smtClean="0" sz="1200" spc="-10" b="1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y the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sistor (</a:t>
            </a:r>
            <a:r>
              <a:rPr dirty="0" smtClean="0" sz="1200" spc="10" b="1">
                <a:solidFill>
                  <a:srgbClr val="FF0000"/>
                </a:solidFill>
                <a:latin typeface="Times New Roman"/>
                <a:cs typeface="Times New Roman"/>
              </a:rPr>
              <a:t>W</a:t>
            </a:r>
            <a:r>
              <a:rPr dirty="0" smtClean="0" baseline="-10416" sz="1200" spc="-7" b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) o</a:t>
            </a:r>
            <a:r>
              <a:rPr dirty="0" smtClean="0" sz="1200" spc="5" b="1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one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ull 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le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8319" y="3812159"/>
            <a:ext cx="6624320" cy="7181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5" b="1">
                <a:solidFill>
                  <a:srgbClr val="FF0000"/>
                </a:solidFill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dirty="0" smtClean="0" sz="1200" spc="-1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is the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10" b="1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age</a:t>
            </a:r>
            <a:r>
              <a:rPr dirty="0" smtClean="0" sz="1200" spc="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val</a:t>
            </a:r>
            <a:r>
              <a:rPr dirty="0" smtClean="0" sz="1200" spc="5" b="1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and t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is the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iod</a:t>
            </a:r>
            <a:r>
              <a:rPr dirty="0" smtClean="0" sz="1200" spc="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of</a:t>
            </a:r>
            <a:r>
              <a:rPr dirty="0" smtClean="0" sz="1200" spc="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-10" b="1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pli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d voltage</a:t>
            </a:r>
            <a:endParaRPr sz="1200">
              <a:latin typeface="Times New Roman"/>
              <a:cs typeface="Times New Roman"/>
            </a:endParaRPr>
          </a:p>
          <a:p>
            <a:pPr marL="12700" marR="12700">
              <a:lnSpc>
                <a:spcPts val="2060"/>
              </a:lnSpc>
              <a:spcBef>
                <a:spcPts val="160"/>
              </a:spcBef>
            </a:pPr>
            <a:r>
              <a:rPr dirty="0" smtClean="0" sz="1200">
                <a:latin typeface="Times New Roman"/>
                <a:cs typeface="Times New Roman"/>
              </a:rPr>
              <a:t>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 of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uit, the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for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is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 of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to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pow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r.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pur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sistive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uit, we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8319" y="5526913"/>
            <a:ext cx="6661784" cy="981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508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AP</a:t>
            </a:r>
            <a:r>
              <a:rPr dirty="0" smtClean="0" sz="1200" spc="-5" b="1"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ENT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-15" b="1"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latin typeface="Times New Roman"/>
                <a:cs typeface="Times New Roman"/>
              </a:rPr>
              <a:t>OWER</a:t>
            </a:r>
            <a:endParaRPr sz="1200">
              <a:latin typeface="Times New Roman"/>
              <a:cs typeface="Times New Roman"/>
            </a:endParaRPr>
          </a:p>
          <a:p>
            <a:pPr marL="12700" marR="12700">
              <a:lnSpc>
                <a:spcPts val="2060"/>
              </a:lnSpc>
              <a:spcBef>
                <a:spcPts val="160"/>
              </a:spcBef>
            </a:pPr>
            <a:r>
              <a:rPr dirty="0" smtClean="0" sz="1200">
                <a:latin typeface="Times New Roman"/>
                <a:cs typeface="Times New Roman"/>
              </a:rPr>
              <a:t>the 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imum 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a number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omponents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1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 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the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po</a:t>
            </a:r>
            <a:r>
              <a:rPr dirty="0" smtClean="0" sz="1200" spc="1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is</a:t>
            </a:r>
            <a:r>
              <a:rPr dirty="0" smtClean="0" sz="1200" spc="0">
                <a:latin typeface="Times New Roman"/>
                <a:cs typeface="Times New Roman"/>
              </a:rPr>
              <a:t> 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nted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mbolic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S. Since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 is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simp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of volt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rent, its units 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vol</a:t>
            </a:r>
            <a:r>
              <a:rPr dirty="0" smtClean="0" sz="1200" spc="1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 f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hich 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bbr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viation is 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ts 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nitude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det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rmin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0384" y="541019"/>
            <a:ext cx="3711575" cy="20049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588135" y="2929801"/>
            <a:ext cx="2319654" cy="8050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40384" y="4611623"/>
            <a:ext cx="2219325" cy="82829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540384" y="3001010"/>
            <a:ext cx="933450" cy="2571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0384" y="5772797"/>
            <a:ext cx="3896360" cy="4228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7466965" y="6591172"/>
            <a:ext cx="305434" cy="16097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28319" y="5228209"/>
            <a:ext cx="3422015" cy="457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IN</a:t>
            </a:r>
            <a:r>
              <a:rPr dirty="0" smtClean="0" sz="1200" spc="-5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U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TIVE CIR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U</a:t>
            </a:r>
            <a:r>
              <a:rPr dirty="0" smtClean="0" sz="1200" spc="5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T A</a:t>
            </a:r>
            <a:r>
              <a:rPr dirty="0" smtClean="0" sz="1200" spc="-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REA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TIVE POW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1200" spc="-1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 pu</a:t>
            </a:r>
            <a:r>
              <a:rPr dirty="0" smtClean="0" sz="1200" spc="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ly indu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tive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ir</a:t>
            </a:r>
            <a:r>
              <a:rPr dirty="0" smtClean="0" sz="1200" spc="-10" b="1">
                <a:latin typeface="Times New Roman"/>
                <a:cs typeface="Times New Roman"/>
              </a:rPr>
              <a:t>c</a:t>
            </a:r>
            <a:r>
              <a:rPr dirty="0" smtClean="0" sz="1200" spc="1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it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8319" y="7025385"/>
            <a:ext cx="6577330" cy="22987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0795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-15" b="1">
                <a:latin typeface="Times New Roman"/>
                <a:cs typeface="Times New Roman"/>
              </a:rPr>
              <a:t>o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ve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 pu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ly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24"/>
              </a:spcBef>
            </a:pPr>
            <a:endParaRPr sz="600"/>
          </a:p>
          <a:p>
            <a:pPr marL="2070735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du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tive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loa</a:t>
            </a:r>
            <a:r>
              <a:rPr dirty="0" smtClean="0" sz="1200" spc="5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63"/>
              </a:spcBef>
            </a:pPr>
            <a:endParaRPr sz="1000"/>
          </a:p>
          <a:p>
            <a:pPr marL="12700" marR="4242435">
              <a:lnSpc>
                <a:spcPct val="144200"/>
              </a:lnSpc>
            </a:pPr>
            <a:r>
              <a:rPr dirty="0" smtClean="0" sz="1200" b="1">
                <a:latin typeface="Times New Roman"/>
                <a:cs typeface="Times New Roman"/>
              </a:rPr>
              <a:t>T1 = 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iod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ither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put qu</a:t>
            </a:r>
            <a:r>
              <a:rPr dirty="0" smtClean="0" sz="1200" spc="-15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nti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y</a:t>
            </a:r>
            <a:r>
              <a:rPr dirty="0" smtClean="0" sz="1200" spc="0" b="1">
                <a:latin typeface="Times New Roman"/>
                <a:cs typeface="Times New Roman"/>
              </a:rPr>
              <a:t> T2 = 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iod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 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p</a:t>
            </a:r>
            <a:r>
              <a:rPr dirty="0" smtClean="0" baseline="-10416" sz="1200" spc="0" b="1">
                <a:latin typeface="Times New Roman"/>
                <a:cs typeface="Times New Roman"/>
              </a:rPr>
              <a:t>L </a:t>
            </a:r>
            <a:r>
              <a:rPr dirty="0" smtClean="0" baseline="-10416" sz="1200" spc="-15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15" b="1">
                <a:latin typeface="Times New Roman"/>
                <a:cs typeface="Times New Roman"/>
              </a:rPr>
              <a:t>v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marL="12700" marR="12700">
              <a:lnSpc>
                <a:spcPts val="2080"/>
              </a:lnSpc>
              <a:spcBef>
                <a:spcPts val="160"/>
              </a:spcBef>
            </a:pPr>
            <a:r>
              <a:rPr dirty="0" smtClean="0" sz="1200" b="1">
                <a:latin typeface="Times New Roman"/>
                <a:cs typeface="Times New Roman"/>
              </a:rPr>
              <a:t>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t fl</a:t>
            </a:r>
            <a:r>
              <a:rPr dirty="0" smtClean="0" sz="1200" spc="-10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w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-15" b="1">
                <a:latin typeface="Times New Roman"/>
                <a:cs typeface="Times New Roman"/>
              </a:rPr>
              <a:t>o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o 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(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al) indu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tor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is ze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 ov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ull</a:t>
            </a:r>
            <a:r>
              <a:rPr dirty="0" smtClean="0" sz="1200" spc="3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y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le, and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no 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gy </a:t>
            </a:r>
            <a:r>
              <a:rPr dirty="0" smtClean="0" sz="1200" spc="5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s lost in the</a:t>
            </a:r>
            <a:r>
              <a:rPr dirty="0" smtClean="0" sz="1200" spc="0" b="1">
                <a:latin typeface="Times New Roman"/>
                <a:cs typeface="Times New Roman"/>
              </a:rPr>
              <a:t> t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ansac</a:t>
            </a:r>
            <a:r>
              <a:rPr dirty="0" smtClean="0" sz="1200" spc="-10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io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.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1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tive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10" b="1">
                <a:latin typeface="Times New Roman"/>
                <a:cs typeface="Times New Roman"/>
              </a:rPr>
              <a:t>o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associa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ith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 </a:t>
            </a:r>
            <a:r>
              <a:rPr dirty="0" smtClean="0" sz="1200" spc="-10" b="1"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latin typeface="Times New Roman"/>
                <a:cs typeface="Times New Roman"/>
              </a:rPr>
              <a:t>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du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to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.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sy</a:t>
            </a:r>
            <a:r>
              <a:rPr dirty="0" smtClean="0" sz="1200" spc="-15" b="1">
                <a:latin typeface="Times New Roman"/>
                <a:cs typeface="Times New Roman"/>
              </a:rPr>
              <a:t>m</a:t>
            </a:r>
            <a:r>
              <a:rPr dirty="0" smtClean="0" sz="1200" spc="15" b="1">
                <a:latin typeface="Times New Roman"/>
                <a:cs typeface="Times New Roman"/>
              </a:rPr>
              <a:t>b</a:t>
            </a:r>
            <a:r>
              <a:rPr dirty="0" smtClean="0" sz="1200" spc="0" b="1">
                <a:latin typeface="Times New Roman"/>
                <a:cs typeface="Times New Roman"/>
              </a:rPr>
              <a:t>ol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tive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po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is Q, and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mtClean="0" sz="1200" b="1">
                <a:latin typeface="Times New Roman"/>
                <a:cs typeface="Times New Roman"/>
              </a:rPr>
              <a:t>its unit 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asu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is 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vol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10" b="1">
                <a:latin typeface="Times New Roman"/>
                <a:cs typeface="Times New Roman"/>
              </a:rPr>
              <a:t>a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ti</a:t>
            </a:r>
            <a:r>
              <a:rPr dirty="0" smtClean="0" sz="1200" spc="5" b="1">
                <a:latin typeface="Times New Roman"/>
                <a:cs typeface="Times New Roman"/>
              </a:rPr>
              <a:t>v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(</a:t>
            </a:r>
            <a:r>
              <a:rPr dirty="0" smtClean="0" sz="1200" spc="0" b="1">
                <a:latin typeface="Times New Roman"/>
                <a:cs typeface="Times New Roman"/>
              </a:rPr>
              <a:t>V</a:t>
            </a:r>
            <a:r>
              <a:rPr dirty="0" smtClean="0" sz="1200" spc="-5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10" b="1">
                <a:latin typeface="Times New Roman"/>
                <a:cs typeface="Times New Roman"/>
              </a:rPr>
              <a:t>)</a:t>
            </a:r>
            <a:r>
              <a:rPr dirty="0" smtClean="0" sz="1200" spc="0" b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5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The 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Q is 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ived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om</a:t>
            </a:r>
            <a:r>
              <a:rPr dirty="0" smtClean="0" sz="1200" spc="-2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quad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(</a:t>
            </a:r>
            <a:r>
              <a:rPr dirty="0" smtClean="0" sz="1200" spc="0" b="1">
                <a:latin typeface="Times New Roman"/>
                <a:cs typeface="Times New Roman"/>
              </a:rPr>
              <a:t>90°)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lationship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b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tw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va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io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s po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s. </a:t>
            </a:r>
            <a:r>
              <a:rPr dirty="0" smtClean="0" sz="1200" spc="30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15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0384" y="541019"/>
            <a:ext cx="3827779" cy="43454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2258060" y="6038850"/>
            <a:ext cx="2057400" cy="6953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3323016"/>
            <a:ext cx="5946775" cy="5365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43300"/>
              </a:lnSpc>
            </a:pPr>
            <a:r>
              <a:rPr dirty="0" smtClean="0" sz="1200" b="1">
                <a:latin typeface="Times New Roman"/>
                <a:cs typeface="Times New Roman"/>
              </a:rPr>
              <a:t>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appa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nt po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15" b="1">
                <a:latin typeface="Times New Roman"/>
                <a:cs typeface="Times New Roman"/>
              </a:rPr>
              <a:t>s</a:t>
            </a:r>
            <a:r>
              <a:rPr dirty="0" smtClean="0" sz="1200" spc="10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iat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ith an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ndu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-20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or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is  S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=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VI, and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15" b="1">
                <a:latin typeface="Times New Roman"/>
                <a:cs typeface="Times New Roman"/>
              </a:rPr>
              <a:t>v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age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po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is 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-1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= 0,</a:t>
            </a:r>
            <a:r>
              <a:rPr dirty="0" smtClean="0" sz="1200" spc="0" b="1">
                <a:latin typeface="Times New Roman"/>
                <a:cs typeface="Times New Roman"/>
              </a:rPr>
              <a:t> 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po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tor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8319" y="4835016"/>
            <a:ext cx="223964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gy stor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by 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du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tor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8319" y="5508625"/>
            <a:ext cx="6606540" cy="4591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h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 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-1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is 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10" b="1">
                <a:latin typeface="Times New Roman"/>
                <a:cs typeface="Times New Roman"/>
              </a:rPr>
              <a:t>v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age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val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val a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d  t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is 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associa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2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val 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10" b="1">
                <a:latin typeface="Times New Roman"/>
                <a:cs typeface="Times New Roman"/>
              </a:rPr>
              <a:t>i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the </a:t>
            </a:r>
            <a:r>
              <a:rPr dirty="0" smtClean="0" sz="1200" spc="-5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v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age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10" b="1">
                <a:latin typeface="Times New Roman"/>
                <a:cs typeface="Times New Roman"/>
              </a:rPr>
              <a:t>v</a:t>
            </a:r>
            <a:r>
              <a:rPr dirty="0" smtClean="0" sz="1200" spc="0" b="1">
                <a:latin typeface="Times New Roman"/>
                <a:cs typeface="Times New Roman"/>
              </a:rPr>
              <a:t>al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positive por</a:t>
            </a:r>
            <a:r>
              <a:rPr dirty="0" smtClean="0" sz="1200" spc="-10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ion</a:t>
            </a:r>
            <a:r>
              <a:rPr dirty="0" smtClean="0" sz="1200" spc="1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 s</a:t>
            </a:r>
            <a:r>
              <a:rPr dirty="0" smtClean="0" sz="1200" spc="-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nusoid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10" b="1">
                <a:latin typeface="Times New Roman"/>
                <a:cs typeface="Times New Roman"/>
              </a:rPr>
              <a:t>q</a:t>
            </a:r>
            <a:r>
              <a:rPr dirty="0" smtClean="0" sz="1200" spc="0" b="1">
                <a:latin typeface="Times New Roman"/>
                <a:cs typeface="Times New Roman"/>
              </a:rPr>
              <a:t>uals 2(p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ak v</a:t>
            </a:r>
            <a:r>
              <a:rPr dirty="0" smtClean="0" sz="1200" spc="-15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l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/ π) and  t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=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T2/2.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h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8319" y="8382000"/>
            <a:ext cx="168910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C</a:t>
            </a:r>
            <a:r>
              <a:rPr dirty="0" smtClean="0" sz="1200" spc="5" b="1">
                <a:latin typeface="Times New Roman"/>
                <a:cs typeface="Times New Roman"/>
              </a:rPr>
              <a:t>A</a:t>
            </a:r>
            <a:r>
              <a:rPr dirty="0" smtClean="0" sz="1200" spc="-15" b="1"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ITIVE CIR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IT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0384" y="541019"/>
            <a:ext cx="4087495" cy="27832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40384" y="3938015"/>
            <a:ext cx="2419350" cy="8187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540384" y="5107178"/>
            <a:ext cx="1076325" cy="3143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540384" y="6044438"/>
            <a:ext cx="1963419" cy="81153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540384" y="6951218"/>
            <a:ext cx="3029585" cy="135051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540384" y="8654795"/>
            <a:ext cx="2769869" cy="7631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1762058"/>
            <a:ext cx="6677659" cy="1062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3697604">
              <a:lnSpc>
                <a:spcPct val="143300"/>
              </a:lnSpc>
            </a:pPr>
            <a:r>
              <a:rPr dirty="0" smtClean="0" sz="1200" b="1">
                <a:latin typeface="Times New Roman"/>
                <a:cs typeface="Times New Roman"/>
              </a:rPr>
              <a:t>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po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ve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 pu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ly capaci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ive load.</a:t>
            </a:r>
            <a:r>
              <a:rPr dirty="0" smtClean="0" sz="1200" spc="0" b="1">
                <a:latin typeface="Times New Roman"/>
                <a:cs typeface="Times New Roman"/>
              </a:rPr>
              <a:t> T1 </a:t>
            </a:r>
            <a:r>
              <a:rPr dirty="0" smtClean="0" sz="1200" spc="0" b="1">
                <a:latin typeface="Times New Roman"/>
                <a:cs typeface="Times New Roman"/>
              </a:rPr>
              <a:t>= 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iod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ither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put qu</a:t>
            </a:r>
            <a:r>
              <a:rPr dirty="0" smtClean="0" sz="1200" spc="-15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nti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24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T2 </a:t>
            </a:r>
            <a:r>
              <a:rPr dirty="0" smtClean="0" sz="1200" b="1">
                <a:latin typeface="Times New Roman"/>
                <a:cs typeface="Times New Roman"/>
              </a:rPr>
              <a:t>= </a:t>
            </a:r>
            <a:r>
              <a:rPr dirty="0" smtClean="0" sz="1200" b="1"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iod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 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p</a:t>
            </a:r>
            <a:r>
              <a:rPr dirty="0" smtClean="0" baseline="-10416" sz="1200" spc="0" b="1">
                <a:latin typeface="Times New Roman"/>
                <a:cs typeface="Times New Roman"/>
              </a:rPr>
              <a:t>C</a:t>
            </a:r>
            <a:r>
              <a:rPr dirty="0" smtClean="0" baseline="-10416" sz="1200" spc="142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ve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t fl</a:t>
            </a:r>
            <a:r>
              <a:rPr dirty="0" smtClean="0" sz="1200" spc="-10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w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 p</a:t>
            </a:r>
            <a:r>
              <a:rPr dirty="0" smtClean="0" sz="1200" spc="-15" b="1">
                <a:latin typeface="Times New Roman"/>
                <a:cs typeface="Times New Roman"/>
              </a:rPr>
              <a:t>o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o 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(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al) </a:t>
            </a:r>
            <a:r>
              <a:rPr dirty="0" smtClean="0" sz="1200" spc="-10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apa</a:t>
            </a:r>
            <a:r>
              <a:rPr dirty="0" smtClean="0" sz="1200" spc="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itor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is z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 o</a:t>
            </a:r>
            <a:r>
              <a:rPr dirty="0" smtClean="0" sz="1200" spc="10" b="1">
                <a:latin typeface="Times New Roman"/>
                <a:cs typeface="Times New Roman"/>
              </a:rPr>
              <a:t>v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ull</a:t>
            </a:r>
            <a:r>
              <a:rPr dirty="0" smtClean="0" sz="1200" spc="2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y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le,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8319" y="4471806"/>
            <a:ext cx="6447155" cy="540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44300"/>
              </a:lnSpc>
            </a:pPr>
            <a:r>
              <a:rPr dirty="0" smtClean="0" sz="1200" b="1">
                <a:latin typeface="Times New Roman"/>
                <a:cs typeface="Times New Roman"/>
              </a:rPr>
              <a:t>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gy stor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by 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apa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itor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du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 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positive por</a:t>
            </a:r>
            <a:r>
              <a:rPr dirty="0" smtClean="0" sz="1200" spc="-10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ion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1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y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le is 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qual to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hat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tu</a:t>
            </a:r>
            <a:r>
              <a:rPr dirty="0" smtClean="0" sz="1200" spc="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 du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 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gative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tion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and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an be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usi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 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qua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10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W =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-15" b="1"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latin typeface="Times New Roman"/>
                <a:cs typeface="Times New Roman"/>
              </a:rPr>
              <a:t>t 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8319" y="7531354"/>
            <a:ext cx="6563995" cy="7207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THE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15" b="1"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latin typeface="Times New Roman"/>
                <a:cs typeface="Times New Roman"/>
              </a:rPr>
              <a:t>OWER TRIA</a:t>
            </a:r>
            <a:r>
              <a:rPr dirty="0" smtClean="0" sz="1200" spc="-5" b="1">
                <a:latin typeface="Times New Roman"/>
                <a:cs typeface="Times New Roman"/>
              </a:rPr>
              <a:t>N</a:t>
            </a:r>
            <a:r>
              <a:rPr dirty="0" smtClean="0" sz="1200" spc="-10" b="1">
                <a:latin typeface="Times New Roman"/>
                <a:cs typeface="Times New Roman"/>
              </a:rPr>
              <a:t>G</a:t>
            </a:r>
            <a:r>
              <a:rPr dirty="0" smtClean="0" sz="1200" spc="0" b="1">
                <a:latin typeface="Times New Roman"/>
                <a:cs typeface="Times New Roman"/>
              </a:rPr>
              <a:t>LE</a:t>
            </a:r>
            <a:endParaRPr sz="1200">
              <a:latin typeface="Times New Roman"/>
              <a:cs typeface="Times New Roman"/>
            </a:endParaRPr>
          </a:p>
          <a:p>
            <a:pPr marL="12700" marR="12700">
              <a:lnSpc>
                <a:spcPts val="2080"/>
              </a:lnSpc>
              <a:spcBef>
                <a:spcPts val="160"/>
              </a:spcBef>
            </a:pPr>
            <a:r>
              <a:rPr dirty="0" smtClean="0" sz="1200" b="1">
                <a:latin typeface="Times New Roman"/>
                <a:cs typeface="Times New Roman"/>
              </a:rPr>
              <a:t>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quanti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ies a</a:t>
            </a:r>
            <a:r>
              <a:rPr dirty="0" smtClean="0" sz="1200" spc="5" b="1">
                <a:latin typeface="Times New Roman"/>
                <a:cs typeface="Times New Roman"/>
              </a:rPr>
              <a:t>v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age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po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, appa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nt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15" b="1"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, and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tive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po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an be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lat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in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v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5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 do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ain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by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0384" y="541019"/>
            <a:ext cx="3697351" cy="14516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40384" y="2901823"/>
            <a:ext cx="1457325" cy="381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2007235" y="2901823"/>
            <a:ext cx="1524000" cy="3714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540384" y="3371088"/>
            <a:ext cx="3000375" cy="1104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550284" y="4132453"/>
            <a:ext cx="1666875" cy="3429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540384" y="5088763"/>
            <a:ext cx="2872740" cy="21010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540384" y="8329015"/>
            <a:ext cx="3314700" cy="8763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27961" y="1207261"/>
            <a:ext cx="96139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Indu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tive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load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8319" y="2165857"/>
            <a:ext cx="6553834" cy="7213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193800">
              <a:lnSpc>
                <a:spcPct val="100000"/>
              </a:lnSpc>
            </a:pP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apa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itive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load</a:t>
            </a:r>
            <a:endParaRPr sz="1200">
              <a:latin typeface="Times New Roman"/>
              <a:cs typeface="Times New Roman"/>
            </a:endParaRPr>
          </a:p>
          <a:p>
            <a:pPr marL="12700" marR="12700">
              <a:lnSpc>
                <a:spcPts val="2080"/>
              </a:lnSpc>
              <a:spcBef>
                <a:spcPts val="160"/>
              </a:spcBef>
            </a:pPr>
            <a:r>
              <a:rPr dirty="0" smtClean="0" sz="1200" b="1">
                <a:latin typeface="Times New Roman"/>
                <a:cs typeface="Times New Roman"/>
              </a:rPr>
              <a:t>Si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tive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po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is </a:t>
            </a:r>
            <a:r>
              <a:rPr dirty="0" smtClean="0" sz="1200" spc="5" b="1">
                <a:latin typeface="Times New Roman"/>
                <a:cs typeface="Times New Roman"/>
              </a:rPr>
              <a:t>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as the peak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val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,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tive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1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pon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nt of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-15" b="1">
                <a:latin typeface="Times New Roman"/>
                <a:cs typeface="Times New Roman"/>
              </a:rPr>
              <a:t>o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ia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gle is</a:t>
            </a:r>
            <a:r>
              <a:rPr dirty="0" smtClean="0" sz="1200" spc="0" b="1">
                <a:latin typeface="Times New Roman"/>
                <a:cs typeface="Times New Roman"/>
              </a:rPr>
              <a:t> as indica</a:t>
            </a:r>
            <a:r>
              <a:rPr dirty="0" smtClean="0" sz="1200" spc="-10" b="1">
                <a:latin typeface="Times New Roman"/>
                <a:cs typeface="Times New Roman"/>
              </a:rPr>
              <a:t>t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in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-20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ig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-2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:  I2(</a:t>
            </a:r>
            <a:r>
              <a:rPr dirty="0" smtClean="0" sz="1200" spc="-10" b="1">
                <a:latin typeface="Times New Roman"/>
                <a:cs typeface="Times New Roman"/>
              </a:rPr>
              <a:t>X</a:t>
            </a:r>
            <a:r>
              <a:rPr dirty="0" smtClean="0" sz="1200" spc="0" b="1">
                <a:latin typeface="Times New Roman"/>
                <a:cs typeface="Times New Roman"/>
              </a:rPr>
              <a:t>L -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X</a:t>
            </a:r>
            <a:r>
              <a:rPr dirty="0" smtClean="0" sz="1200" spc="0" b="1">
                <a:latin typeface="Times New Roman"/>
                <a:cs typeface="Times New Roman"/>
              </a:rPr>
              <a:t>C</a:t>
            </a:r>
            <a:r>
              <a:rPr dirty="0" smtClean="0" sz="1200" spc="-10" b="1">
                <a:latin typeface="Times New Roman"/>
                <a:cs typeface="Times New Roman"/>
              </a:rPr>
              <a:t>)</a:t>
            </a:r>
            <a:r>
              <a:rPr dirty="0" smtClean="0" sz="1200" spc="0" b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0384" y="997585"/>
            <a:ext cx="1152525" cy="3524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2676270" y="541019"/>
            <a:ext cx="1362075" cy="8185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40384" y="2051685"/>
            <a:ext cx="866775" cy="2667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2728848" y="1480185"/>
            <a:ext cx="1390650" cy="8286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540384" y="2964688"/>
            <a:ext cx="3609975" cy="19526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540384" y="5014467"/>
            <a:ext cx="2143125" cy="15430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693035" y="6100317"/>
            <a:ext cx="1285875" cy="4476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540384" y="6645147"/>
            <a:ext cx="3114675" cy="17145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5807328"/>
            <a:ext cx="1812289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THE T</a:t>
            </a:r>
            <a:r>
              <a:rPr dirty="0" smtClean="0" sz="1200" spc="-10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TAL </a:t>
            </a:r>
            <a:r>
              <a:rPr dirty="0" smtClean="0" sz="1200" spc="-15" b="1"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latin typeface="Times New Roman"/>
                <a:cs typeface="Times New Roman"/>
              </a:rPr>
              <a:t>, Q , A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D 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0384" y="541019"/>
            <a:ext cx="923925" cy="332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40384" y="970914"/>
            <a:ext cx="5886450" cy="4495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40384" y="6080759"/>
            <a:ext cx="3752850" cy="12566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0384" y="541019"/>
            <a:ext cx="5404485" cy="3642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40384" y="4271771"/>
            <a:ext cx="5791200" cy="19239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40384" y="6283452"/>
            <a:ext cx="3943350" cy="21239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40384" y="8504529"/>
            <a:ext cx="3895725" cy="8953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0384" y="541019"/>
            <a:ext cx="3057525" cy="29806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40384" y="3619500"/>
            <a:ext cx="5181600" cy="25139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40384" y="6221145"/>
            <a:ext cx="4701540" cy="27564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aisha</dc:creator>
  <dcterms:created xsi:type="dcterms:W3CDTF">2018-11-11T12:38:35Z</dcterms:created>
  <dcterms:modified xsi:type="dcterms:W3CDTF">2018-11-11T12:38:35Z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2018-11-11T00:00:00Z</vt:filetime>
  </property>
  <property fmtid="{D5CDD505-2E9C-101B-9397-08002B2CF9AE}" pid="3" name="LastSaved">
    <vt:filetime>2018-11-11T00:00:00Z</vt:filetime>
  </property>
</Properties>
</file>